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04" autoAdjust="0"/>
    <p:restoredTop sz="95226" autoAdjust="0"/>
  </p:normalViewPr>
  <p:slideViewPr>
    <p:cSldViewPr snapToGrid="0" showGuides="1">
      <p:cViewPr varScale="1">
        <p:scale>
          <a:sx n="62" d="100"/>
          <a:sy n="62" d="100"/>
        </p:scale>
        <p:origin x="2866" y="62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2.23\&#1050;&#1088;&#1072;&#1089;&#1086;&#1090;&#1072;%202023%20-%201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2.23\&#1050;&#1088;&#1072;&#1089;&#1086;&#1090;&#1072;%202023%20-%201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2.23\&#1050;&#1088;&#1072;&#1089;&#1086;&#1090;&#1072;%202023%20-%201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2.23\&#1050;&#1088;&#1072;&#1089;&#1086;&#1090;&#1072;%202023%20-%201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2.23\&#1050;&#1088;&#1072;&#1089;&#1086;&#1090;&#1072;%202023%20-%201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2.23\&#1050;&#1088;&#1072;&#1089;&#1086;&#1090;&#1072;%202023%20-%201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МУНИЦИПАЛЬНЫЙ ДОЛГ</a:t>
            </a:r>
            <a:r>
              <a:rPr lang="ru-RU" sz="1200" baseline="0"/>
              <a:t> КОНСОЛИДИРОВАННОГО БЮДЖЕТА НОВОКУБАНСКОГО РАЙОНА</a:t>
            </a:r>
            <a:endParaRPr lang="ru-RU" sz="1200"/>
          </a:p>
        </c:rich>
      </c:tx>
      <c:layout>
        <c:manualLayout>
          <c:xMode val="edge"/>
          <c:yMode val="edge"/>
          <c:x val="0.11636314383050037"/>
          <c:y val="0.1461556166261590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09265039545033"/>
          <c:y val="0.56727217461244694"/>
          <c:w val="0.68549694286001017"/>
          <c:h val="0.43272782538755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'Мун долг'!$B$3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долг'!$A$4:$A$8</c:f>
              <c:strCache>
                <c:ptCount val="2"/>
                <c:pt idx="0">
                  <c:v>на 01.01.2023г.</c:v>
                </c:pt>
                <c:pt idx="1">
                  <c:v>на 01.02.2023г.</c:v>
                </c:pt>
              </c:strCache>
            </c:strRef>
          </c:cat>
          <c:val>
            <c:numRef>
              <c:f>'Мун долг'!$B$4:$B$8</c:f>
              <c:numCache>
                <c:formatCode>#\ ##0.0</c:formatCode>
                <c:ptCount val="5"/>
                <c:pt idx="0">
                  <c:v>23.8</c:v>
                </c:pt>
                <c:pt idx="1">
                  <c:v>23.8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2C-45F1-96E1-BC518DC38022}"/>
            </c:ext>
          </c:extLst>
        </c:ser>
        <c:ser>
          <c:idx val="1"/>
          <c:order val="1"/>
          <c:tx>
            <c:strRef>
              <c:f>'Мун долг'!$C$3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долг'!$A$4:$A$8</c:f>
              <c:strCache>
                <c:ptCount val="2"/>
                <c:pt idx="0">
                  <c:v>на 01.01.2023г.</c:v>
                </c:pt>
                <c:pt idx="1">
                  <c:v>на 01.02.2023г.</c:v>
                </c:pt>
              </c:strCache>
            </c:strRef>
          </c:cat>
          <c:val>
            <c:numRef>
              <c:f>'Мун долг'!$C$4:$C$8</c:f>
              <c:numCache>
                <c:formatCode>#\ ##0.0</c:formatCode>
                <c:ptCount val="5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2C-45F1-96E1-BC518DC38022}"/>
            </c:ext>
          </c:extLst>
        </c:ser>
        <c:ser>
          <c:idx val="2"/>
          <c:order val="2"/>
          <c:tx>
            <c:strRef>
              <c:f>'Мун долг'!$D$3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долг'!$A$4:$A$8</c:f>
              <c:strCache>
                <c:ptCount val="2"/>
                <c:pt idx="0">
                  <c:v>на 01.01.2023г.</c:v>
                </c:pt>
                <c:pt idx="1">
                  <c:v>на 01.02.2023г.</c:v>
                </c:pt>
              </c:strCache>
            </c:strRef>
          </c:cat>
          <c:val>
            <c:numRef>
              <c:f>'Мун долг'!$D$4:$D$7</c:f>
              <c:numCache>
                <c:formatCode>#\ ##0.0</c:formatCode>
                <c:ptCount val="4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2C-45F1-96E1-BC518DC3802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-1117444096"/>
        <c:axId val="-1117443552"/>
      </c:barChart>
      <c:catAx>
        <c:axId val="-111744409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43552"/>
        <c:crosses val="autoZero"/>
        <c:auto val="1"/>
        <c:lblAlgn val="ctr"/>
        <c:lblOffset val="100"/>
        <c:noMultiLvlLbl val="0"/>
      </c:catAx>
      <c:valAx>
        <c:axId val="-1117443552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-11174440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4140280114823178E-2"/>
          <c:y val="0.35535700660087888"/>
          <c:w val="0.85283070866141741"/>
          <c:h val="0.1782040280746873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860789008260521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2023год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</c:f>
              <c:numCache>
                <c:formatCode>#\ ##0.0</c:formatCode>
                <c:ptCount val="1"/>
                <c:pt idx="0">
                  <c:v>31.906479170000001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08-41E5-BAD1-8AE24EF3DE07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48.538663180000015</c:v>
                </c:pt>
                <c:pt idx="1">
                  <c:v>67.737898219999991</c:v>
                </c:pt>
                <c:pt idx="2">
                  <c:v>95.568849889999981</c:v>
                </c:pt>
                <c:pt idx="3">
                  <c:v>74.339983549999985</c:v>
                </c:pt>
                <c:pt idx="4">
                  <c:v>64.219157720000013</c:v>
                </c:pt>
                <c:pt idx="5">
                  <c:v>70.633315940000017</c:v>
                </c:pt>
                <c:pt idx="6">
                  <c:v>99.132762040000017</c:v>
                </c:pt>
                <c:pt idx="7">
                  <c:v>75.573270270000052</c:v>
                </c:pt>
                <c:pt idx="8">
                  <c:v>79.12350391999999</c:v>
                </c:pt>
                <c:pt idx="9">
                  <c:v>109.92615343</c:v>
                </c:pt>
                <c:pt idx="10">
                  <c:v>114.08940669</c:v>
                </c:pt>
                <c:pt idx="11">
                  <c:v>141.39764588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08-41E5-BAD1-8AE24EF3DE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9312"/>
        <c:axId val="-1303851488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2022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08-41E5-BAD1-8AE24EF3DE07}"/>
                </c:ext>
              </c:extLst>
            </c:dLbl>
            <c:dLbl>
              <c:idx val="3"/>
              <c:layout>
                <c:manualLayout>
                  <c:x val="-5.7700054452816119E-2"/>
                  <c:y val="2.36075336940975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108-41E5-BAD1-8AE24EF3DE07}"/>
                </c:ext>
              </c:extLst>
            </c:dLbl>
            <c:dLbl>
              <c:idx val="4"/>
              <c:layout>
                <c:manualLayout>
                  <c:x val="-2.7477441711903163E-2"/>
                  <c:y val="4.16668240502216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108-41E5-BAD1-8AE24EF3DE07}"/>
                </c:ext>
              </c:extLst>
            </c:dLbl>
            <c:dLbl>
              <c:idx val="5"/>
              <c:layout>
                <c:manualLayout>
                  <c:x val="-4.8932220516512338E-2"/>
                  <c:y val="3.56705106026153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08-41E5-BAD1-8AE24EF3DE07}"/>
                </c:ext>
              </c:extLst>
            </c:dLbl>
            <c:dLbl>
              <c:idx val="6"/>
              <c:layout>
                <c:manualLayout>
                  <c:x val="-4.0134911470893854E-2"/>
                  <c:y val="-4.59928342834462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08-41E5-BAD1-8AE24EF3DE07}"/>
                </c:ext>
              </c:extLst>
            </c:dLbl>
            <c:dLbl>
              <c:idx val="7"/>
              <c:layout>
                <c:manualLayout>
                  <c:x val="-1.6750052309598491E-2"/>
                  <c:y val="3.8668667326418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08-41E5-BAD1-8AE24EF3DE07}"/>
                </c:ext>
              </c:extLst>
            </c:dLbl>
            <c:dLbl>
              <c:idx val="8"/>
              <c:layout>
                <c:manualLayout>
                  <c:x val="-1.8282536509927724E-2"/>
                  <c:y val="3.26723538788120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08-41E5-BAD1-8AE24EF3DE07}"/>
                </c:ext>
              </c:extLst>
            </c:dLbl>
            <c:dLbl>
              <c:idx val="9"/>
              <c:layout>
                <c:manualLayout>
                  <c:x val="-3.3607378513220029E-2"/>
                  <c:y val="2.96741971550090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08-41E5-BAD1-8AE24EF3DE07}"/>
                </c:ext>
              </c:extLst>
            </c:dLbl>
            <c:dLbl>
              <c:idx val="10"/>
              <c:layout>
                <c:manualLayout>
                  <c:x val="-3.2074894312890796E-2"/>
                  <c:y val="5.66576076692376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08-41E5-BAD1-8AE24EF3DE07}"/>
                </c:ext>
              </c:extLst>
            </c:dLbl>
            <c:dLbl>
              <c:idx val="11"/>
              <c:layout>
                <c:manualLayout>
                  <c:x val="-5.0464704716841564E-2"/>
                  <c:y val="5.06612942216312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108-41E5-BAD1-8AE24EF3DE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109.40565157476712</c:v>
                </c:pt>
                <c:pt idx="1">
                  <c:v>88.317583590274793</c:v>
                </c:pt>
                <c:pt idx="2">
                  <c:v>127.32155077298764</c:v>
                </c:pt>
                <c:pt idx="3">
                  <c:v>81.836934868943629</c:v>
                </c:pt>
                <c:pt idx="4">
                  <c:v>130.85560303891728</c:v>
                </c:pt>
                <c:pt idx="5">
                  <c:v>127.21299134572523</c:v>
                </c:pt>
                <c:pt idx="6">
                  <c:v>128.51649466692339</c:v>
                </c:pt>
                <c:pt idx="7">
                  <c:v>120.23416440705968</c:v>
                </c:pt>
                <c:pt idx="8">
                  <c:v>120.42980172281111</c:v>
                </c:pt>
                <c:pt idx="9">
                  <c:v>98.49391336397818</c:v>
                </c:pt>
                <c:pt idx="10">
                  <c:v>115.56533674539602</c:v>
                </c:pt>
                <c:pt idx="11">
                  <c:v>125.68547122188964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108-41E5-BAD1-8AE24EF3DE07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2023году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108-41E5-BAD1-8AE24EF3DE07}"/>
                </c:ext>
              </c:extLst>
            </c:dLbl>
            <c:dLbl>
              <c:idx val="1"/>
              <c:layout>
                <c:manualLayout>
                  <c:x val="-1.7462717796775218E-2"/>
                  <c:y val="6.56520778406472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108-41E5-BAD1-8AE24EF3DE07}"/>
                </c:ext>
              </c:extLst>
            </c:dLbl>
            <c:dLbl>
              <c:idx val="2"/>
              <c:layout>
                <c:manualLayout>
                  <c:x val="-4.4901787069646744E-3"/>
                  <c:y val="5.688943364583412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108-41E5-BAD1-8AE24EF3DE07}"/>
                </c:ext>
              </c:extLst>
            </c:dLbl>
            <c:dLbl>
              <c:idx val="3"/>
              <c:layout>
                <c:manualLayout>
                  <c:x val="-2.8190107199079835E-2"/>
                  <c:y val="5.06612942216312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108-41E5-BAD1-8AE24EF3DE07}"/>
                </c:ext>
              </c:extLst>
            </c:dLbl>
            <c:dLbl>
              <c:idx val="9"/>
              <c:layout>
                <c:manualLayout>
                  <c:x val="-3.432004400039676E-2"/>
                  <c:y val="3.26723538788121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108-41E5-BAD1-8AE24EF3DE07}"/>
                </c:ext>
              </c:extLst>
            </c:dLbl>
            <c:dLbl>
              <c:idx val="10"/>
              <c:layout>
                <c:manualLayout>
                  <c:x val="-4.7399736316183216E-2"/>
                  <c:y val="-2.42926238734485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108-41E5-BAD1-8AE24EF3DE07}"/>
                </c:ext>
              </c:extLst>
            </c:dLbl>
            <c:dLbl>
              <c:idx val="11"/>
              <c:layout>
                <c:manualLayout>
                  <c:x val="-4.5867252115853872E-2"/>
                  <c:y val="-6.02705045590868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108-41E5-BAD1-8AE24EF3DE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</c:f>
              <c:numCache>
                <c:formatCode>0.0</c:formatCode>
                <c:ptCount val="1"/>
                <c:pt idx="0">
                  <c:v>65.734153105285401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E108-41E5-BAD1-8AE24EF3DE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52576"/>
        <c:axId val="-1303859104"/>
      </c:lineChart>
      <c:catAx>
        <c:axId val="-130384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1488"/>
        <c:crosses val="autoZero"/>
        <c:auto val="1"/>
        <c:lblAlgn val="ctr"/>
        <c:lblOffset val="100"/>
        <c:noMultiLvlLbl val="0"/>
      </c:catAx>
      <c:valAx>
        <c:axId val="-1303851488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9312"/>
        <c:crosses val="autoZero"/>
        <c:crossBetween val="between"/>
      </c:valAx>
      <c:catAx>
        <c:axId val="-1303852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59104"/>
        <c:crosses val="autoZero"/>
        <c:auto val="1"/>
        <c:lblAlgn val="ctr"/>
        <c:lblOffset val="100"/>
        <c:noMultiLvlLbl val="0"/>
      </c:catAx>
      <c:valAx>
        <c:axId val="-1303859104"/>
        <c:scaling>
          <c:orientation val="minMax"/>
          <c:max val="20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52576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655004823140886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2023год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1"/>
              <c:layout>
                <c:manualLayout>
                  <c:x val="0"/>
                  <c:y val="0.174881159969180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BEC-4BA4-98E4-970D1595B574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</c:f>
              <c:numCache>
                <c:formatCode>#\ ##0.0</c:formatCode>
                <c:ptCount val="1"/>
                <c:pt idx="0">
                  <c:v>26.929254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EC-4BA4-98E4-970D1595B574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29.69454915</c:v>
                </c:pt>
                <c:pt idx="1">
                  <c:v>46.65335902999999</c:v>
                </c:pt>
                <c:pt idx="2">
                  <c:v>61.016372890000007</c:v>
                </c:pt>
                <c:pt idx="3">
                  <c:v>47.482452309999985</c:v>
                </c:pt>
                <c:pt idx="4">
                  <c:v>44.535246880000003</c:v>
                </c:pt>
                <c:pt idx="5">
                  <c:v>50.382683270000008</c:v>
                </c:pt>
                <c:pt idx="6">
                  <c:v>62.086710750000009</c:v>
                </c:pt>
                <c:pt idx="7">
                  <c:v>53.423466509999997</c:v>
                </c:pt>
                <c:pt idx="8">
                  <c:v>53.347574209999998</c:v>
                </c:pt>
                <c:pt idx="9">
                  <c:v>60.364800680000009</c:v>
                </c:pt>
                <c:pt idx="10">
                  <c:v>54.637539190000005</c:v>
                </c:pt>
                <c:pt idx="11">
                  <c:v>94.954083080000004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EC-4BA4-98E4-970D1595B5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5504"/>
        <c:axId val="-1303850400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2022 году</c:v>
                </c:pt>
              </c:strCache>
            </c:strRef>
          </c:tx>
          <c:dLbls>
            <c:dLbl>
              <c:idx val="0"/>
              <c:layout>
                <c:manualLayout>
                  <c:x val="-3.8074717672313241E-2"/>
                  <c:y val="-5.02750586541942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BEC-4BA4-98E4-970D1595B574}"/>
                </c:ext>
              </c:extLst>
            </c:dLbl>
            <c:dLbl>
              <c:idx val="6"/>
              <c:layout>
                <c:manualLayout>
                  <c:x val="-4.1621705298750158E-2"/>
                  <c:y val="3.27885785457186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BEC-4BA4-98E4-970D1595B574}"/>
                </c:ext>
              </c:extLst>
            </c:dLbl>
            <c:dLbl>
              <c:idx val="8"/>
              <c:layout>
                <c:manualLayout>
                  <c:x val="-3.1799271398540593E-2"/>
                  <c:y val="3.5330825383473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BEC-4BA4-98E4-970D1595B574}"/>
                </c:ext>
              </c:extLst>
            </c:dLbl>
            <c:dLbl>
              <c:idx val="9"/>
              <c:layout>
                <c:manualLayout>
                  <c:x val="-3.1799271398540593E-2"/>
                  <c:y val="2.77040848702081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BEC-4BA4-98E4-970D1595B574}"/>
                </c:ext>
              </c:extLst>
            </c:dLbl>
            <c:dLbl>
              <c:idx val="10"/>
              <c:layout>
                <c:manualLayout>
                  <c:x val="-3.1799271398540593E-2"/>
                  <c:y val="-4.3478826586937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BEC-4BA4-98E4-970D1595B574}"/>
                </c:ext>
              </c:extLst>
            </c:dLbl>
            <c:dLbl>
              <c:idx val="11"/>
              <c:layout>
                <c:manualLayout>
                  <c:x val="-5.4500909981800363E-2"/>
                  <c:y val="5.62710384719584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BEC-4BA4-98E4-970D1595B574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107.86046753211787</c:v>
                </c:pt>
                <c:pt idx="1">
                  <c:v>98.606219454894912</c:v>
                </c:pt>
                <c:pt idx="2">
                  <c:v>124.1515373701446</c:v>
                </c:pt>
                <c:pt idx="3">
                  <c:v>82.227431174094647</c:v>
                </c:pt>
                <c:pt idx="4">
                  <c:v>127.2024946437365</c:v>
                </c:pt>
                <c:pt idx="5">
                  <c:v>135.51301144725167</c:v>
                </c:pt>
                <c:pt idx="6">
                  <c:v>125.64426564213677</c:v>
                </c:pt>
                <c:pt idx="7">
                  <c:v>129.69132929382485</c:v>
                </c:pt>
                <c:pt idx="8">
                  <c:v>117.54674219236895</c:v>
                </c:pt>
                <c:pt idx="9">
                  <c:v>119.46111720113599</c:v>
                </c:pt>
                <c:pt idx="10">
                  <c:v>116.81309413848362</c:v>
                </c:pt>
                <c:pt idx="11">
                  <c:v>133.71077334484968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BBEC-4BA4-98E4-970D1595B574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2023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8335754118250971E-2"/>
                  <c:y val="2.47011440813521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BEC-4BA4-98E4-970D1595B574}"/>
                </c:ext>
              </c:extLst>
            </c:dLbl>
            <c:dLbl>
              <c:idx val="4"/>
              <c:layout>
                <c:manualLayout>
                  <c:x val="-2.7241325187569655E-2"/>
                  <c:y val="3.5330825383473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BEC-4BA4-98E4-970D1595B574}"/>
                </c:ext>
              </c:extLst>
            </c:dLbl>
            <c:dLbl>
              <c:idx val="10"/>
              <c:layout>
                <c:manualLayout>
                  <c:x val="-3.483790220585456E-2"/>
                  <c:y val="3.02463317079634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BEC-4BA4-98E4-970D1595B574}"/>
                </c:ext>
              </c:extLst>
            </c:dLbl>
            <c:dLbl>
              <c:idx val="11"/>
              <c:layout>
                <c:manualLayout>
                  <c:x val="-1.8125432765627995E-2"/>
                  <c:y val="-3.5852086073671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BEC-4BA4-98E4-970D1595B574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</c:f>
              <c:numCache>
                <c:formatCode>0.0</c:formatCode>
                <c:ptCount val="1"/>
                <c:pt idx="0">
                  <c:v>90.687532799264616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BBEC-4BA4-98E4-970D1595B5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48768"/>
        <c:axId val="-1303848224"/>
      </c:lineChart>
      <c:catAx>
        <c:axId val="-130384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0400"/>
        <c:crosses val="autoZero"/>
        <c:auto val="1"/>
        <c:lblAlgn val="ctr"/>
        <c:lblOffset val="100"/>
        <c:noMultiLvlLbl val="0"/>
      </c:catAx>
      <c:valAx>
        <c:axId val="-1303850400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5504"/>
        <c:crosses val="autoZero"/>
        <c:crossBetween val="between"/>
      </c:valAx>
      <c:catAx>
        <c:axId val="-1303848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48224"/>
        <c:crosses val="autoZero"/>
        <c:auto val="1"/>
        <c:lblAlgn val="ctr"/>
        <c:lblOffset val="100"/>
        <c:noMultiLvlLbl val="0"/>
      </c:catAx>
      <c:valAx>
        <c:axId val="-1303848224"/>
        <c:scaling>
          <c:orientation val="minMax"/>
          <c:max val="23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48768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7694740253592892"/>
          <c:y val="0.21522823354407697"/>
          <c:w val="0.80798195531231565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dLbl>
              <c:idx val="2"/>
              <c:layout>
                <c:manualLayout>
                  <c:x val="-0.10350867177253145"/>
                  <c:y val="4.835276962380022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4F5-4A4A-946F-389232EF488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63.488265146924824</c:v>
                </c:pt>
                <c:pt idx="1">
                  <c:v>-43.78098127854112</c:v>
                </c:pt>
                <c:pt idx="2">
                  <c:v>-7.6270963520627717</c:v>
                </c:pt>
                <c:pt idx="3">
                  <c:v>5.8693865105347571</c:v>
                </c:pt>
                <c:pt idx="4">
                  <c:v>-29.432476551421122</c:v>
                </c:pt>
                <c:pt idx="5">
                  <c:v>24.9603489090781</c:v>
                </c:pt>
                <c:pt idx="6">
                  <c:v>1.824378718673922</c:v>
                </c:pt>
                <c:pt idx="7">
                  <c:v>11.756207787632112</c:v>
                </c:pt>
                <c:pt idx="8">
                  <c:v>19.863149762348375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F5-4A4A-946F-389232EF48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1117451712"/>
        <c:axId val="-1117438112"/>
      </c:barChart>
      <c:catAx>
        <c:axId val="-11174517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38112"/>
        <c:crosses val="autoZero"/>
        <c:auto val="1"/>
        <c:lblAlgn val="ctr"/>
        <c:lblOffset val="100"/>
        <c:noMultiLvlLbl val="0"/>
      </c:catAx>
      <c:valAx>
        <c:axId val="-1117438112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-1117451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</a:t>
            </a:r>
            <a:r>
              <a:rPr lang="ru-RU" baseline="0"/>
              <a:t> доходов консолидированного бюджета Новокубанского района</a:t>
            </a:r>
          </a:p>
        </c:rich>
      </c:tx>
      <c:layout>
        <c:manualLayout>
          <c:xMode val="edge"/>
          <c:yMode val="edge"/>
          <c:x val="0.10235475404284142"/>
          <c:y val="4.2297789091233669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8345102023537384E-2"/>
          <c:y val="0.28428918844502321"/>
          <c:w val="0.3697219541105749"/>
          <c:h val="0.72164757548739877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район'!$A$5:$A$8</c:f>
              <c:strCache>
                <c:ptCount val="4"/>
                <c:pt idx="0">
                  <c:v>Налог на доходы физических лиц</c:v>
                </c:pt>
                <c:pt idx="1">
                  <c:v>Прочие налоговые доходы</c:v>
                </c:pt>
                <c:pt idx="2">
                  <c:v>Безвозмездные поступления</c:v>
                </c:pt>
                <c:pt idx="3">
                  <c:v>Неналоговые доходы</c:v>
                </c:pt>
              </c:strCache>
            </c:strRef>
          </c:cat>
          <c:val>
            <c:numRef>
              <c:f>'Структура конс и район'!$B$5:$B$8</c:f>
              <c:numCache>
                <c:formatCode>#\ ##0.0</c:formatCode>
                <c:ptCount val="4"/>
                <c:pt idx="0">
                  <c:v>22.903101009999997</c:v>
                </c:pt>
                <c:pt idx="1">
                  <c:v>0.58324666000000036</c:v>
                </c:pt>
                <c:pt idx="2">
                  <c:v>95.963498290000004</c:v>
                </c:pt>
                <c:pt idx="3" formatCode="0.0">
                  <c:v>8.4201315000000001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FC-4856-94D3-EBE669983C8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3765049530099052"/>
          <c:y val="0.40820130816737005"/>
          <c:w val="0.40643552620438583"/>
          <c:h val="0.4758747732322272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бюджета Новокубанского района</a:t>
            </a:r>
          </a:p>
        </c:rich>
      </c:tx>
      <c:layout>
        <c:manualLayout>
          <c:xMode val="edge"/>
          <c:yMode val="edge"/>
          <c:x val="0.12059037217977968"/>
          <c:y val="9.050791642162497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478437604658714E-2"/>
          <c:y val="0.27379899620182802"/>
          <c:w val="0.39391331698776788"/>
          <c:h val="0.69499389900419606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район'!$A$15:$A$19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район'!$B$15:$B$19</c:f>
              <c:numCache>
                <c:formatCode>#\ ##0.0</c:formatCode>
                <c:ptCount val="5"/>
                <c:pt idx="0">
                  <c:v>17.18412</c:v>
                </c:pt>
                <c:pt idx="1">
                  <c:v>1.446855</c:v>
                </c:pt>
                <c:pt idx="2">
                  <c:v>1.9636340000000001</c:v>
                </c:pt>
                <c:pt idx="3">
                  <c:v>76.048138519999995</c:v>
                </c:pt>
                <c:pt idx="4" formatCode="0.0">
                  <c:v>6.4346449999999988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2A-4EA5-AE51-EC8DB8EA0A4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8637313023666759"/>
          <c:y val="0.32246226151427398"/>
          <c:w val="0.40024460393498329"/>
          <c:h val="0.5809517553454204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12,6%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DD-443C-80D4-933E23CA14CD}"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1,8 %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6DD-443C-80D4-933E23CA14CD}"/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1,1%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6DD-443C-80D4-933E23CA14CD}"/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3,2%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6DD-443C-80D4-933E23CA14CD}"/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2,5%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6DD-443C-80D4-933E23CA14CD}"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36DD-443C-80D4-933E23CA14CD}"/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6DD-443C-80D4-933E23CA14CD}"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67,2%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6DD-443C-80D4-933E23CA14CD}"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7,2%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6DD-443C-80D4-933E23CA14CD}"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4,4%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6DD-443C-80D4-933E23CA14C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DD-443C-80D4-933E23CA1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113,2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433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76475" y="812800"/>
            <a:ext cx="30067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8B9AA09-9B57-440E-ACC5-9905F1B4E98B}" type="slidenum">
              <a:rPr lang="ru-RU" sz="1400" b="0" strike="noStrike" spc="-1" smtClean="0">
                <a:latin typeface="Times New Roman"/>
              </a:rPr>
              <a:t>2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12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02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94122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2023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1" strike="noStrike" spc="-1" dirty="0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1" strike="noStrike" spc="-1" dirty="0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</a:t>
            </a:r>
            <a:r>
              <a:rPr lang="ru-RU" sz="1400" b="0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:</a:t>
            </a:r>
            <a:endParaRPr lang="ru-RU" sz="1400" b="0" strike="noStrike" spc="-1" dirty="0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422942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581440" y="96048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581440" y="3577618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62620" y="7275716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>
            <p:extLst>
              <p:ext uri="{D42A27DB-BD31-4B8C-83A1-F6EECF244321}">
                <p14:modId xmlns:p14="http://schemas.microsoft.com/office/powerpoint/2010/main" val="3283995186"/>
              </p:ext>
            </p:extLst>
          </p:nvPr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1 мес.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2 825,8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224,0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988,5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128,0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1 837,2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2 993,3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113,2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-167,5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3" name="Таблица 4"/>
          <p:cNvGraphicFramePr/>
          <p:nvPr>
            <p:extLst>
              <p:ext uri="{D42A27DB-BD31-4B8C-83A1-F6EECF244321}">
                <p14:modId xmlns:p14="http://schemas.microsoft.com/office/powerpoint/2010/main" val="2732073371"/>
              </p:ext>
            </p:extLst>
          </p:nvPr>
        </p:nvGraphicFramePr>
        <p:xfrm>
          <a:off x="167040" y="3853800"/>
          <a:ext cx="6357240" cy="245376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1 мес.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2 266,8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626,8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1 640,0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2 406,7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-139,9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 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3758B4C3-D433-494E-A3A6-A45A41EE0909}"/>
              </a:ext>
            </a:extLst>
          </p:cNvPr>
          <p:cNvSpPr txBox="1"/>
          <p:nvPr/>
        </p:nvSpPr>
        <p:spPr>
          <a:xfrm>
            <a:off x="3534040" y="6371798"/>
            <a:ext cx="3398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</a:rPr>
              <a:t>МУНИЦИПАЛЬНЫЙ</a:t>
            </a:r>
            <a:r>
              <a:rPr lang="ru-RU" sz="1200" b="1" baseline="0" dirty="0">
                <a:latin typeface="+mj-lt"/>
              </a:rPr>
              <a:t> ДОЛГ МУНИЦИПАЛЬНОГО ОБРАЗОВАНИЯ НОВОКУБАНСКИЙ РАЙОН</a:t>
            </a:r>
            <a:endParaRPr lang="ru-RU" sz="1200" b="1" dirty="0">
              <a:latin typeface="+mj-lt"/>
            </a:endParaRPr>
          </a:p>
          <a:p>
            <a:pPr algn="ctr"/>
            <a:endParaRPr lang="ru-RU" sz="1200" b="1" dirty="0">
              <a:latin typeface="+mj-lt"/>
            </a:endParaRPr>
          </a:p>
        </p:txBody>
      </p:sp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7287808"/>
              </p:ext>
            </p:extLst>
          </p:nvPr>
        </p:nvGraphicFramePr>
        <p:xfrm>
          <a:off x="-73450" y="5946244"/>
          <a:ext cx="4274747" cy="3197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42E8A756-5D45-4B96-8257-EA6A16BA8A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144191"/>
              </p:ext>
            </p:extLst>
          </p:nvPr>
        </p:nvGraphicFramePr>
        <p:xfrm>
          <a:off x="4316973" y="7754919"/>
          <a:ext cx="2207307" cy="4962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969">
                  <a:extLst>
                    <a:ext uri="{9D8B030D-6E8A-4147-A177-3AD203B41FA5}">
                      <a16:colId xmlns:a16="http://schemas.microsoft.com/office/drawing/2014/main" val="2277949693"/>
                    </a:ext>
                  </a:extLst>
                </a:gridCol>
                <a:gridCol w="1149338">
                  <a:extLst>
                    <a:ext uri="{9D8B030D-6E8A-4147-A177-3AD203B41FA5}">
                      <a16:colId xmlns:a16="http://schemas.microsoft.com/office/drawing/2014/main" val="154307641"/>
                    </a:ext>
                  </a:extLst>
                </a:gridCol>
              </a:tblGrid>
              <a:tr h="2481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 01.01.2023г.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36618205"/>
                  </a:ext>
                </a:extLst>
              </a:tr>
              <a:tr h="24814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 01.02.2023г.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5398054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3616787"/>
              </p:ext>
            </p:extLst>
          </p:nvPr>
        </p:nvGraphicFramePr>
        <p:xfrm>
          <a:off x="-1" y="959762"/>
          <a:ext cx="6873841" cy="3900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735330"/>
              </p:ext>
            </p:extLst>
          </p:nvPr>
        </p:nvGraphicFramePr>
        <p:xfrm>
          <a:off x="0" y="5061598"/>
          <a:ext cx="6857280" cy="4082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694103" y="4190221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575740" y="672570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9932446"/>
              </p:ext>
            </p:extLst>
          </p:nvPr>
        </p:nvGraphicFramePr>
        <p:xfrm>
          <a:off x="0" y="635109"/>
          <a:ext cx="6831360" cy="2626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5214407"/>
              </p:ext>
            </p:extLst>
          </p:nvPr>
        </p:nvGraphicFramePr>
        <p:xfrm>
          <a:off x="0" y="3186186"/>
          <a:ext cx="5905500" cy="30761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17D79CE7-77CC-4822-9B10-B27584D2BF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099154"/>
              </p:ext>
            </p:extLst>
          </p:nvPr>
        </p:nvGraphicFramePr>
        <p:xfrm>
          <a:off x="5564560" y="4465396"/>
          <a:ext cx="965200" cy="138668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2350059322"/>
                    </a:ext>
                  </a:extLst>
                </a:gridCol>
              </a:tblGrid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22,9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72457937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0,6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74494581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96,0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8598182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8,4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26229090"/>
                  </a:ext>
                </a:extLst>
              </a:tr>
            </a:tbl>
          </a:graphicData>
        </a:graphic>
      </p:graphicFrame>
      <p:sp>
        <p:nvSpPr>
          <p:cNvPr id="240" name="CustomShape 9"/>
          <p:cNvSpPr/>
          <p:nvPr/>
        </p:nvSpPr>
        <p:spPr>
          <a:xfrm>
            <a:off x="1279524" y="4919725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127,9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6771335"/>
              </p:ext>
            </p:extLst>
          </p:nvPr>
        </p:nvGraphicFramePr>
        <p:xfrm>
          <a:off x="-1" y="5916658"/>
          <a:ext cx="5694103" cy="3227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898EDE96-4F4B-4ACB-BCC9-C9F3F7E3B4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903739"/>
              </p:ext>
            </p:extLst>
          </p:nvPr>
        </p:nvGraphicFramePr>
        <p:xfrm>
          <a:off x="5575740" y="7003019"/>
          <a:ext cx="965200" cy="183319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1240002958"/>
                    </a:ext>
                  </a:extLst>
                </a:gridCol>
              </a:tblGrid>
              <a:tr h="36972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17,2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79372842"/>
                  </a:ext>
                </a:extLst>
              </a:tr>
              <a:tr h="36972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1,4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44894306"/>
                  </a:ext>
                </a:extLst>
              </a:tr>
              <a:tr h="36972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57595618"/>
                  </a:ext>
                </a:extLst>
              </a:tr>
              <a:tr h="35431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76,0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04776659"/>
                  </a:ext>
                </a:extLst>
              </a:tr>
              <a:tr h="36972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u="none" strike="noStrike" dirty="0">
                          <a:effectLst/>
                        </a:rPr>
                        <a:t>6,4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6228353"/>
                  </a:ext>
                </a:extLst>
              </a:tr>
            </a:tbl>
          </a:graphicData>
        </a:graphic>
      </p:graphicFrame>
      <p:sp>
        <p:nvSpPr>
          <p:cNvPr id="241" name="CustomShape 4"/>
          <p:cNvSpPr/>
          <p:nvPr/>
        </p:nvSpPr>
        <p:spPr>
          <a:xfrm>
            <a:off x="1245178" y="7660357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103,1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</a:t>
            </a:r>
            <a:endParaRPr lang="ru-RU" sz="1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1728223368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2023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январь  2023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2023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ВСЕГО РАСХОДОВ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, в том числе: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2 993,3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312,5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DejaVu Sans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1 715,1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6115646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 2023 года муниципальные программы Новокубанского района исполнены в сумме 104,2 млн. руб., что составляет 3,8%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011487"/>
              </p:ext>
            </p:extLst>
          </p:nvPr>
        </p:nvGraphicFramePr>
        <p:xfrm>
          <a:off x="390293" y="1298881"/>
          <a:ext cx="6206709" cy="6287016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 2023 года,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7505</TotalTime>
  <Words>660</Words>
  <Application>Microsoft Office PowerPoint</Application>
  <PresentationFormat>Экран (4:3)</PresentationFormat>
  <Paragraphs>280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Синельников Александр</cp:lastModifiedBy>
  <cp:revision>853</cp:revision>
  <cp:lastPrinted>2021-06-28T07:36:31Z</cp:lastPrinted>
  <dcterms:modified xsi:type="dcterms:W3CDTF">2023-02-21T09:32:11Z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